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  <p:sldMasterId id="2147483665" r:id="rId2"/>
  </p:sldMasterIdLst>
  <p:notesMasterIdLst>
    <p:notesMasterId r:id="rId27"/>
  </p:notesMasterIdLst>
  <p:handoutMasterIdLst>
    <p:handoutMasterId r:id="rId28"/>
  </p:handoutMasterIdLst>
  <p:sldIdLst>
    <p:sldId id="260" r:id="rId3"/>
    <p:sldId id="363" r:id="rId4"/>
    <p:sldId id="377" r:id="rId5"/>
    <p:sldId id="378" r:id="rId6"/>
    <p:sldId id="379" r:id="rId7"/>
    <p:sldId id="375" r:id="rId8"/>
    <p:sldId id="380" r:id="rId9"/>
    <p:sldId id="381" r:id="rId10"/>
    <p:sldId id="371" r:id="rId11"/>
    <p:sldId id="370" r:id="rId12"/>
    <p:sldId id="373" r:id="rId13"/>
    <p:sldId id="382" r:id="rId14"/>
    <p:sldId id="362" r:id="rId15"/>
    <p:sldId id="365" r:id="rId16"/>
    <p:sldId id="366" r:id="rId17"/>
    <p:sldId id="383" r:id="rId18"/>
    <p:sldId id="384" r:id="rId19"/>
    <p:sldId id="364" r:id="rId20"/>
    <p:sldId id="386" r:id="rId21"/>
    <p:sldId id="385" r:id="rId22"/>
    <p:sldId id="388" r:id="rId23"/>
    <p:sldId id="368" r:id="rId24"/>
    <p:sldId id="376" r:id="rId25"/>
    <p:sldId id="387" r:id="rId26"/>
  </p:sldIdLst>
  <p:sldSz cx="10058400" cy="7772400"/>
  <p:notesSz cx="7315200" cy="9601200"/>
  <p:defaultTextStyle>
    <a:defPPr>
      <a:defRPr lang="en-US"/>
    </a:defPPr>
    <a:lvl1pPr marL="0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>
          <p15:clr>
            <a:srgbClr val="A4A3A4"/>
          </p15:clr>
        </p15:guide>
        <p15:guide id="2" pos="31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668F"/>
    <a:srgbClr val="002060"/>
    <a:srgbClr val="CE1B22"/>
    <a:srgbClr val="E6E6E6"/>
    <a:srgbClr val="CCCCCC"/>
    <a:srgbClr val="A2A5AC"/>
    <a:srgbClr val="E16B27"/>
    <a:srgbClr val="43667B"/>
    <a:srgbClr val="FBAF19"/>
    <a:srgbClr val="C2CB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50" autoAdjust="0"/>
    <p:restoredTop sz="95342"/>
  </p:normalViewPr>
  <p:slideViewPr>
    <p:cSldViewPr snapToGrid="0" snapToObjects="1">
      <p:cViewPr varScale="1">
        <p:scale>
          <a:sx n="83" d="100"/>
          <a:sy n="83" d="100"/>
        </p:scale>
        <p:origin x="643" y="82"/>
      </p:cViewPr>
      <p:guideLst>
        <p:guide orient="horz" pos="2448"/>
        <p:guide pos="31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1458" y="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CE_handoutmaste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1" y="8873268"/>
            <a:ext cx="7315200" cy="741270"/>
          </a:xfrm>
          <a:prstGeom prst="rect">
            <a:avLst/>
          </a:prstGeom>
        </p:spPr>
      </p:pic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5564" tIns="47782" rIns="95564" bIns="47782" rtlCol="0"/>
          <a:lstStyle>
            <a:lvl1pPr algn="l">
              <a:defRPr sz="1300"/>
            </a:lvl1pPr>
          </a:lstStyle>
          <a:p>
            <a:endParaRPr lang="en-US" dirty="0">
              <a:solidFill>
                <a:srgbClr val="142958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0" cy="480060"/>
          </a:xfrm>
          <a:prstGeom prst="rect">
            <a:avLst/>
          </a:prstGeom>
        </p:spPr>
        <p:txBody>
          <a:bodyPr vert="horz" lIns="95564" tIns="47782" rIns="95564" bIns="47782" rtlCol="0"/>
          <a:lstStyle>
            <a:lvl1pPr algn="r">
              <a:defRPr sz="1300"/>
            </a:lvl1pPr>
          </a:lstStyle>
          <a:p>
            <a:fld id="{257356FF-FEF1-EF48-BD73-4B95B2E46E83}" type="datetimeFigureOut">
              <a:rPr lang="en-US" smtClean="0">
                <a:solidFill>
                  <a:srgbClr val="F16322"/>
                </a:solidFill>
              </a:rPr>
              <a:pPr/>
              <a:t>3/5/2019</a:t>
            </a:fld>
            <a:endParaRPr lang="en-US" dirty="0">
              <a:solidFill>
                <a:srgbClr val="F1632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908802" y="9334502"/>
            <a:ext cx="404707" cy="265034"/>
          </a:xfrm>
          <a:prstGeom prst="rect">
            <a:avLst/>
          </a:prstGeom>
        </p:spPr>
        <p:txBody>
          <a:bodyPr vert="horz" lIns="95564" tIns="47782" rIns="95564" bIns="47782" rtlCol="0" anchor="b"/>
          <a:lstStyle>
            <a:lvl1pPr algn="r">
              <a:defRPr sz="1300"/>
            </a:lvl1pPr>
          </a:lstStyle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pPr/>
              <a:t>‹#›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20048813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5564" tIns="47782" rIns="95564" bIns="47782" rtlCol="0"/>
          <a:lstStyle>
            <a:lvl1pPr algn="l">
              <a:defRPr sz="1300">
                <a:solidFill>
                  <a:srgbClr val="142958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9" y="0"/>
            <a:ext cx="3169920" cy="480060"/>
          </a:xfrm>
          <a:prstGeom prst="rect">
            <a:avLst/>
          </a:prstGeom>
        </p:spPr>
        <p:txBody>
          <a:bodyPr vert="horz" lIns="95564" tIns="47782" rIns="95564" bIns="47782" rtlCol="0"/>
          <a:lstStyle>
            <a:lvl1pPr algn="r">
              <a:defRPr sz="1300">
                <a:solidFill>
                  <a:srgbClr val="F16322"/>
                </a:solidFill>
              </a:defRPr>
            </a:lvl1pPr>
          </a:lstStyle>
          <a:p>
            <a:fld id="{DBF7D493-8EEB-7E45-916B-5FBC49ABC710}" type="datetimeFigureOut">
              <a:rPr lang="en-US" smtClean="0"/>
              <a:pPr/>
              <a:t>3/5/2019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28738" y="719138"/>
            <a:ext cx="4657725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64" tIns="47782" rIns="95564" bIns="4778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5564" tIns="47782" rIns="95564" bIns="4778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ECE_handoutmaste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1" y="8873268"/>
            <a:ext cx="7315200" cy="741270"/>
          </a:xfrm>
          <a:prstGeom prst="rect">
            <a:avLst/>
          </a:prstGeom>
        </p:spPr>
      </p:pic>
      <p:sp>
        <p:nvSpPr>
          <p:cNvPr id="9" name="Slide Number Placeholder 4"/>
          <p:cNvSpPr>
            <a:spLocks noGrp="1"/>
          </p:cNvSpPr>
          <p:nvPr>
            <p:ph type="sldNum" sz="quarter" idx="5"/>
          </p:nvPr>
        </p:nvSpPr>
        <p:spPr>
          <a:xfrm>
            <a:off x="6908802" y="9334502"/>
            <a:ext cx="404707" cy="265034"/>
          </a:xfrm>
          <a:prstGeom prst="rect">
            <a:avLst/>
          </a:prstGeom>
        </p:spPr>
        <p:txBody>
          <a:bodyPr vert="horz" lIns="95564" tIns="47782" rIns="95564" bIns="47782" rtlCol="0" anchor="b"/>
          <a:lstStyle>
            <a:lvl1pPr algn="r">
              <a:defRPr sz="1300"/>
            </a:lvl1pPr>
          </a:lstStyle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pPr/>
              <a:t>‹#›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33564108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ECE Main Slide</a:t>
            </a:r>
          </a:p>
        </p:txBody>
      </p:sp>
    </p:spTree>
    <p:extLst>
      <p:ext uri="{BB962C8B-B14F-4D97-AF65-F5344CB8AC3E}">
        <p14:creationId xmlns:p14="http://schemas.microsoft.com/office/powerpoint/2010/main" val="2124632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619125"/>
            <a:ext cx="4673600" cy="7429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000" b="1" baseline="0">
                <a:solidFill>
                  <a:srgbClr val="142958"/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ECE OVERVIEW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44500" y="1387191"/>
            <a:ext cx="4673600" cy="32731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700" baseline="0">
                <a:solidFill>
                  <a:srgbClr val="F1632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Brad Petersen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44500" y="1620796"/>
            <a:ext cx="4673600" cy="25090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0" i="0" baseline="0">
                <a:solidFill>
                  <a:srgbClr val="F1632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Director of Communications</a:t>
            </a:r>
          </a:p>
        </p:txBody>
      </p:sp>
      <p:pic>
        <p:nvPicPr>
          <p:cNvPr id="6" name="Picture 5" descr="Cover_BuildingCrop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23" y="2880073"/>
            <a:ext cx="10100798" cy="15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460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ver_BuildingCrop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23" y="2880073"/>
            <a:ext cx="10100798" cy="15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92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lide w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619125"/>
            <a:ext cx="4673600" cy="7429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000" b="1" baseline="0">
                <a:solidFill>
                  <a:srgbClr val="142958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44500" y="1387191"/>
            <a:ext cx="4673600" cy="32731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700" baseline="0">
                <a:solidFill>
                  <a:srgbClr val="F1632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Subtitle (If Needed)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44500" y="2065296"/>
            <a:ext cx="9194800" cy="460220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 baseline="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E601C83-198A-4725-9EF3-D1327A395B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340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lide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619125"/>
            <a:ext cx="9245600" cy="7429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 b="1" baseline="0">
                <a:solidFill>
                  <a:srgbClr val="142958"/>
                </a:solidFill>
                <a:latin typeface="+mj-lt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444500" y="1790700"/>
            <a:ext cx="9245600" cy="4826000"/>
          </a:xfrm>
          <a:prstGeom prst="rect">
            <a:avLst/>
          </a:prstGeom>
        </p:spPr>
        <p:txBody>
          <a:bodyPr vert="horz"/>
          <a:lstStyle>
            <a:lvl1pPr marL="342900" indent="-342900">
              <a:buFont typeface="Wingdings" panose="05000000000000000000" pitchFamily="2" charset="2"/>
              <a:buChar char="§"/>
              <a:defRPr sz="2200" b="0" i="0">
                <a:solidFill>
                  <a:srgbClr val="002060"/>
                </a:solidFill>
                <a:latin typeface="+mn-lt"/>
                <a:ea typeface="Droid Sans" panose="020B0606030804020204" pitchFamily="34" charset="0"/>
                <a:cs typeface="Droid Sans" panose="020B0606030804020204" pitchFamily="34" charset="0"/>
              </a:defRPr>
            </a:lvl1pPr>
            <a:lvl2pPr marL="852312" indent="-342900">
              <a:buFont typeface="Wingdings" panose="05000000000000000000" pitchFamily="2" charset="2"/>
              <a:buChar char="§"/>
              <a:defRPr sz="2200" b="0" i="0">
                <a:solidFill>
                  <a:srgbClr val="002060"/>
                </a:solidFill>
                <a:latin typeface="+mn-lt"/>
                <a:ea typeface="Droid Sans" panose="020B0606030804020204" pitchFamily="34" charset="0"/>
                <a:cs typeface="Droid Sans" panose="020B0606030804020204" pitchFamily="34" charset="0"/>
              </a:defRPr>
            </a:lvl2pPr>
            <a:lvl3pPr marL="1361725" indent="-342900">
              <a:buFont typeface="Wingdings" panose="05000000000000000000" pitchFamily="2" charset="2"/>
              <a:buChar char="§"/>
              <a:defRPr sz="2200" b="0" i="0">
                <a:solidFill>
                  <a:srgbClr val="002060"/>
                </a:solidFill>
                <a:latin typeface="+mn-lt"/>
                <a:ea typeface="Droid Sans" panose="020B0606030804020204" pitchFamily="34" charset="0"/>
                <a:cs typeface="Droid Sans" panose="020B0606030804020204" pitchFamily="34" charset="0"/>
              </a:defRPr>
            </a:lvl3pPr>
            <a:lvl4pPr marL="1871137" indent="-342900">
              <a:buFont typeface="Wingdings" panose="05000000000000000000" pitchFamily="2" charset="2"/>
              <a:buChar char="§"/>
              <a:defRPr sz="2200" b="0" i="0">
                <a:solidFill>
                  <a:srgbClr val="002060"/>
                </a:solidFill>
                <a:latin typeface="+mn-lt"/>
                <a:ea typeface="Droid Sans" panose="020B0606030804020204" pitchFamily="34" charset="0"/>
                <a:cs typeface="Droid Sans" panose="020B0606030804020204" pitchFamily="34" charset="0"/>
              </a:defRPr>
            </a:lvl4pPr>
            <a:lvl5pPr marL="2380549" indent="-342900">
              <a:buFont typeface="Wingdings" panose="05000000000000000000" pitchFamily="2" charset="2"/>
              <a:buChar char="§"/>
              <a:defRPr sz="2200" b="0" i="0">
                <a:solidFill>
                  <a:srgbClr val="002060"/>
                </a:solidFill>
                <a:latin typeface="+mn-lt"/>
                <a:ea typeface="Droid Sans" panose="020B0606030804020204" pitchFamily="34" charset="0"/>
                <a:cs typeface="Droid Sans" panose="020B06060308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7746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lide w/Text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619125"/>
            <a:ext cx="4673600" cy="7429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000" b="1" baseline="0">
                <a:solidFill>
                  <a:srgbClr val="002060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44500" y="1387191"/>
            <a:ext cx="4673600" cy="32731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700" baseline="0">
                <a:solidFill>
                  <a:srgbClr val="F1632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Subtitle (If Needed)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44500" y="2065296"/>
            <a:ext cx="5956300" cy="460220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 b="0" i="0" baseline="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6642100" y="2065296"/>
            <a:ext cx="2962448" cy="460220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/>
            </a:lvl1pPr>
          </a:lstStyle>
          <a:p>
            <a:pPr lvl="0"/>
            <a:r>
              <a:rPr lang="en-US" dirty="0"/>
              <a:t>Click proper below image </a:t>
            </a:r>
          </a:p>
          <a:p>
            <a:pPr lvl="0"/>
            <a:r>
              <a:rPr lang="en-US" dirty="0"/>
              <a:t>to insert media</a:t>
            </a:r>
          </a:p>
        </p:txBody>
      </p:sp>
    </p:spTree>
    <p:extLst>
      <p:ext uri="{BB962C8B-B14F-4D97-AF65-F5344CB8AC3E}">
        <p14:creationId xmlns:p14="http://schemas.microsoft.com/office/powerpoint/2010/main" val="3531666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322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emf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ster_bluesidebar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pic>
        <p:nvPicPr>
          <p:cNvPr id="5" name="Picture 4" descr="master_bottom2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9600"/>
            <a:ext cx="10058400" cy="3352800"/>
          </a:xfrm>
          <a:prstGeom prst="rect">
            <a:avLst/>
          </a:prstGeom>
        </p:spPr>
      </p:pic>
      <p:pic>
        <p:nvPicPr>
          <p:cNvPr id="6" name="Picture 5" descr="Cover_BuildingCrop.jp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23" y="2880073"/>
            <a:ext cx="10100798" cy="15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56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</p:sldLayoutIdLst>
  <p:hf hdr="0" ftr="0" dt="0"/>
  <p:txStyles>
    <p:titleStyle>
      <a:lvl1pPr algn="ctr" defTabSz="509412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2059" indent="-382059" algn="l" defTabSz="509412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7795" indent="-318383" algn="l" defTabSz="509412" rtl="0" eaLnBrk="1" latinLnBrk="0" hangingPunct="1">
        <a:spcBef>
          <a:spcPct val="20000"/>
        </a:spcBef>
        <a:buFont typeface="Arial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73531" indent="-254706" algn="l" defTabSz="509412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82943" indent="-254706" algn="l" defTabSz="509412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92355" indent="-254706" algn="l" defTabSz="509412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01767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180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592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0004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nd_bottom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85000"/>
            <a:ext cx="10058400" cy="8001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739063" y="6696075"/>
            <a:ext cx="2262187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01C83-198A-4725-9EF3-D1327A395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328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6" r:id="rId2"/>
    <p:sldLayoutId id="2147483669" r:id="rId3"/>
    <p:sldLayoutId id="2147483668" r:id="rId4"/>
  </p:sldLayoutIdLst>
  <p:hf hdr="0" ftr="0" dt="0"/>
  <p:txStyles>
    <p:titleStyle>
      <a:lvl1pPr algn="ctr" defTabSz="509412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2059" indent="-382059" algn="l" defTabSz="509412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7795" indent="-318383" algn="l" defTabSz="509412" rtl="0" eaLnBrk="1" latinLnBrk="0" hangingPunct="1">
        <a:spcBef>
          <a:spcPct val="20000"/>
        </a:spcBef>
        <a:buFont typeface="Arial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73531" indent="-254706" algn="l" defTabSz="509412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82943" indent="-254706" algn="l" defTabSz="509412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92355" indent="-254706" algn="l" defTabSz="509412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01767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180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592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0004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 txBox="1">
            <a:spLocks/>
          </p:cNvSpPr>
          <p:nvPr/>
        </p:nvSpPr>
        <p:spPr>
          <a:xfrm>
            <a:off x="444499" y="619125"/>
            <a:ext cx="9156701" cy="742950"/>
          </a:xfrm>
          <a:prstGeom prst="rect">
            <a:avLst/>
          </a:prstGeom>
        </p:spPr>
        <p:txBody>
          <a:bodyPr vert="horz"/>
          <a:lstStyle>
            <a:lvl1pPr marL="0" indent="0" algn="l" defTabSz="509412" rtl="0" eaLnBrk="1" latinLnBrk="0" hangingPunct="1">
              <a:spcBef>
                <a:spcPct val="20000"/>
              </a:spcBef>
              <a:buFont typeface="Arial"/>
              <a:buNone/>
              <a:defRPr sz="4000" kern="1200" baseline="0">
                <a:solidFill>
                  <a:srgbClr val="142958"/>
                </a:solidFill>
                <a:latin typeface="Vinyl OT Regular"/>
                <a:ea typeface="+mn-ea"/>
                <a:cs typeface="Vinyl OT Regular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latin typeface="+mj-lt"/>
                <a:cs typeface="Arial Narrow"/>
              </a:rPr>
              <a:t>ECE 220 Computer Systems &amp; Programming</a:t>
            </a:r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444500" y="1303623"/>
            <a:ext cx="4673600" cy="327310"/>
          </a:xfrm>
          <a:prstGeom prst="rect">
            <a:avLst/>
          </a:prstGeom>
        </p:spPr>
        <p:txBody>
          <a:bodyPr vert="horz"/>
          <a:lstStyle>
            <a:lvl1pPr marL="0" indent="0" algn="l" defTabSz="509412" rtl="0" eaLnBrk="1" latinLnBrk="0" hangingPunct="1">
              <a:spcBef>
                <a:spcPct val="20000"/>
              </a:spcBef>
              <a:buFont typeface="Arial"/>
              <a:buNone/>
              <a:defRPr sz="1700" kern="1200" baseline="0">
                <a:solidFill>
                  <a:srgbClr val="F16322"/>
                </a:solidFill>
                <a:latin typeface="OfficinaSansITCStd Bold"/>
                <a:ea typeface="+mn-ea"/>
                <a:cs typeface="OfficinaSansITCStd Bold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b="1" dirty="0">
              <a:latin typeface="Droid Sans Pro"/>
              <a:cs typeface="Droid Sans Pro"/>
            </a:endParaRPr>
          </a:p>
        </p:txBody>
      </p:sp>
      <p:sp>
        <p:nvSpPr>
          <p:cNvPr id="10" name="Text Placeholder 7"/>
          <p:cNvSpPr txBox="1">
            <a:spLocks/>
          </p:cNvSpPr>
          <p:nvPr/>
        </p:nvSpPr>
        <p:spPr>
          <a:xfrm>
            <a:off x="444500" y="1471914"/>
            <a:ext cx="9017000" cy="359835"/>
          </a:xfrm>
          <a:prstGeom prst="rect">
            <a:avLst/>
          </a:prstGeom>
        </p:spPr>
        <p:txBody>
          <a:bodyPr vert="horz"/>
          <a:lstStyle>
            <a:lvl1pPr marL="0" indent="0" algn="l" defTabSz="509412" rtl="0" eaLnBrk="1" latinLnBrk="0" hangingPunct="1">
              <a:spcBef>
                <a:spcPct val="20000"/>
              </a:spcBef>
              <a:buFont typeface="Arial"/>
              <a:buNone/>
              <a:defRPr sz="1200" b="0" i="0" kern="1200" baseline="0">
                <a:solidFill>
                  <a:srgbClr val="F16322"/>
                </a:solidFill>
                <a:latin typeface="OfficinaSansITCStd Book"/>
                <a:ea typeface="+mn-ea"/>
                <a:cs typeface="OfficinaSansITCStd Book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latin typeface="+mn-lt"/>
            </a:endParaRPr>
          </a:p>
          <a:p>
            <a:r>
              <a:rPr lang="en-US" sz="2400" b="1" dirty="0">
                <a:latin typeface="+mn-lt"/>
              </a:rPr>
              <a:t>Lecture 13 – Problem Solving with Pointers and Arrays</a:t>
            </a:r>
          </a:p>
          <a:p>
            <a:r>
              <a:rPr lang="en-US" sz="2400" b="1" dirty="0">
                <a:latin typeface="+mn-lt"/>
              </a:rPr>
              <a:t>February 28, 2019</a:t>
            </a:r>
          </a:p>
        </p:txBody>
      </p:sp>
      <p:pic>
        <p:nvPicPr>
          <p:cNvPr id="5" name="Picture 4" descr="Cover_BuildingCrop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23" y="2880073"/>
            <a:ext cx="10100798" cy="15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948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47865" y="661404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 rot="5400000" flipV="1">
            <a:off x="-2995617" y="3382118"/>
            <a:ext cx="7127274" cy="363039"/>
          </a:xfrm>
          <a:prstGeom prst="rect">
            <a:avLst/>
          </a:prstGeom>
        </p:spPr>
        <p:txBody>
          <a:bodyPr vert="horz"/>
          <a:lstStyle>
            <a:lvl1pPr marL="0" indent="0" algn="l" defTabSz="509412" rtl="0" eaLnBrk="1" latinLnBrk="0" hangingPunct="1">
              <a:spcBef>
                <a:spcPct val="20000"/>
              </a:spcBef>
              <a:buFont typeface="Arial"/>
              <a:buNone/>
              <a:defRPr sz="3200" b="1" kern="1200" baseline="0">
                <a:solidFill>
                  <a:srgbClr val="142958"/>
                </a:solidFill>
                <a:latin typeface="+mj-lt"/>
                <a:ea typeface="+mn-ea"/>
                <a:cs typeface="Arial Narrow" panose="020B0606020202030204" pitchFamily="34" charset="0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400" dirty="0"/>
              <a:t>Exercise:</a:t>
            </a:r>
          </a:p>
          <a:p>
            <a:pPr algn="r"/>
            <a:r>
              <a:rPr lang="en-US" sz="2400" dirty="0"/>
              <a:t> Implement a function that transpose an </a:t>
            </a:r>
            <a:r>
              <a:rPr lang="en-US" sz="2400" dirty="0">
                <a:solidFill>
                  <a:srgbClr val="FF0000"/>
                </a:solidFill>
              </a:rPr>
              <a:t>n x m </a:t>
            </a:r>
            <a:r>
              <a:rPr lang="en-US" sz="2400" dirty="0"/>
              <a:t>matrix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79787B-A90F-425E-9251-0DAE4DB88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449" y="0"/>
            <a:ext cx="7629951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596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774700"/>
            <a:ext cx="9245600" cy="571500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#define ROW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#define COL 5</a:t>
            </a:r>
          </a:p>
          <a:p>
            <a:pPr marL="0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void transpose2(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*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in_matrix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*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out_matrix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){</a:t>
            </a: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Solution:</a:t>
            </a: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47865" y="661404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3865C7-A09E-494A-9433-1BC83A790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54" y="2679959"/>
            <a:ext cx="815340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79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769541"/>
            <a:ext cx="9245600" cy="5445125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#define ROW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#define COL 5</a:t>
            </a:r>
          </a:p>
          <a:p>
            <a:pPr marL="0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void transpose(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in_matrix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[ROW][COL],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out_matrix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[COL][ROW]){</a:t>
            </a: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Simpler Solution:</a:t>
            </a: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47865" y="661404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222827" y="27994"/>
            <a:ext cx="9245600" cy="742950"/>
          </a:xfrm>
          <a:prstGeom prst="rect">
            <a:avLst/>
          </a:prstGeom>
        </p:spPr>
        <p:txBody>
          <a:bodyPr vert="horz"/>
          <a:lstStyle>
            <a:lvl1pPr marL="0" indent="0" algn="l" defTabSz="509412" rtl="0" eaLnBrk="1" latinLnBrk="0" hangingPunct="1">
              <a:spcBef>
                <a:spcPct val="20000"/>
              </a:spcBef>
              <a:buFont typeface="Arial"/>
              <a:buNone/>
              <a:defRPr sz="3200" b="1" kern="1200" baseline="0">
                <a:solidFill>
                  <a:srgbClr val="142958"/>
                </a:solidFill>
                <a:latin typeface="+mj-lt"/>
                <a:ea typeface="+mn-ea"/>
                <a:cs typeface="Arial Narrow" panose="020B0606020202030204" pitchFamily="34" charset="0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Exercise: implement a function that transpose an n x n matrix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95139D-E9BA-4DC8-8101-74357E9B5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" y="2549762"/>
            <a:ext cx="10058400" cy="25763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B81DDA-2D33-4B2F-BA1C-76E05053F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628" y="5203620"/>
            <a:ext cx="8115300" cy="2562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60DEE4-1A83-46B5-81DF-1C82F94E0E22}"/>
              </a:ext>
            </a:extLst>
          </p:cNvPr>
          <p:cNvSpPr txBox="1"/>
          <p:nvPr/>
        </p:nvSpPr>
        <p:spPr>
          <a:xfrm>
            <a:off x="0" y="6214666"/>
            <a:ext cx="1856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Print Function:</a:t>
            </a:r>
          </a:p>
        </p:txBody>
      </p:sp>
    </p:spTree>
    <p:extLst>
      <p:ext uri="{BB962C8B-B14F-4D97-AF65-F5344CB8AC3E}">
        <p14:creationId xmlns:p14="http://schemas.microsoft.com/office/powerpoint/2010/main" val="68805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1. Pointer Array &amp; Pointer to an Array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a[4];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b[5];</a:t>
            </a:r>
          </a:p>
          <a:p>
            <a:pPr marL="0" indent="0" defTabSz="914400">
              <a:spcBef>
                <a:spcPts val="0"/>
              </a:spcBef>
              <a:buNone/>
              <a:defRPr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*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ptr_array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[2];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ptr_array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[0] = &amp;a[0]; /*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ptr_array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[0] = a; */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ptr_array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[1] = &amp;b[0];	/*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ptr_array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[1] = b; */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or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a[4];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b[5];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*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ptr_array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[2] = {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a,b</a:t>
            </a:r>
            <a:r>
              <a:rPr lang="en-US">
                <a:latin typeface="Courier" charset="0"/>
                <a:ea typeface="Courier" charset="0"/>
                <a:cs typeface="Courier" charset="0"/>
              </a:rPr>
              <a:t>};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647865" y="661404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26376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850" y="4042293"/>
            <a:ext cx="6478508" cy="292608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2. Search Algorithms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1460500"/>
            <a:ext cx="9245600" cy="4826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Linear Search</a:t>
            </a:r>
            <a:r>
              <a:rPr lang="en-US" dirty="0"/>
              <a:t>: search from the beginning of the array until item is found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b="1" dirty="0"/>
              <a:t>Binary Search</a:t>
            </a:r>
            <a:r>
              <a:rPr lang="en-US" dirty="0"/>
              <a:t>: (for </a:t>
            </a:r>
            <a:r>
              <a:rPr lang="en-US" b="1" i="1" u="sng" dirty="0">
                <a:solidFill>
                  <a:srgbClr val="C00000"/>
                </a:solidFill>
              </a:rPr>
              <a:t>sorted</a:t>
            </a:r>
            <a:r>
              <a:rPr lang="en-US" dirty="0"/>
              <a:t> array) </a:t>
            </a:r>
          </a:p>
          <a:p>
            <a:pPr marL="0" indent="0">
              <a:buNone/>
            </a:pPr>
            <a:r>
              <a:rPr lang="en-US" dirty="0"/>
              <a:t>			   1) find the middle of the array and check if it’s the search item; </a:t>
            </a:r>
          </a:p>
          <a:p>
            <a:pPr marL="0" indent="0">
              <a:buNone/>
            </a:pPr>
            <a:r>
              <a:rPr lang="en-US" dirty="0"/>
              <a:t>			   2) search the first half if the search item is smaller than the 					center item, else search the second half; </a:t>
            </a:r>
          </a:p>
          <a:p>
            <a:pPr marL="0" indent="0">
              <a:buNone/>
            </a:pPr>
            <a:r>
              <a:rPr lang="en-US" dirty="0"/>
              <a:t>			   3) repeat step 1 &amp; 2 until search item is found.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47865" y="662674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923895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44500" y="276225"/>
            <a:ext cx="9245600" cy="742950"/>
          </a:xfrm>
        </p:spPr>
        <p:txBody>
          <a:bodyPr/>
          <a:lstStyle/>
          <a:p>
            <a:r>
              <a:rPr lang="en-US" sz="2000" dirty="0"/>
              <a:t>Exercise: implement a function that performs binary search </a:t>
            </a:r>
          </a:p>
          <a:p>
            <a:r>
              <a:rPr lang="en-US" sz="1800" b="0" dirty="0"/>
              <a:t>This function takes two arguments: a pointer to the sorted array and the search item. If the search item is found, the function returns its index in the array. Otherwise, it returns -1.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1384300"/>
            <a:ext cx="9245600" cy="54229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#define SIZE 8</a:t>
            </a:r>
          </a:p>
          <a:p>
            <a:pPr marL="0" indent="0">
              <a:buNone/>
            </a:pP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binary_search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array[],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item)</a:t>
            </a:r>
          </a:p>
          <a:p>
            <a:pPr marL="0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647865" y="661404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87238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AA6E34-298F-4481-929E-A490B6447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229" y="0"/>
            <a:ext cx="7560342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62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245600" cy="742950"/>
          </a:xfrm>
        </p:spPr>
        <p:txBody>
          <a:bodyPr/>
          <a:lstStyle/>
          <a:p>
            <a:r>
              <a:rPr lang="en-US" sz="2000" dirty="0"/>
              <a:t>Exercise: implement a function that performs binary search </a:t>
            </a:r>
          </a:p>
          <a:p>
            <a:r>
              <a:rPr lang="en-US" sz="1800" b="0" dirty="0"/>
              <a:t>This function takes two arguments: a pointer to the sorted array and the search item. If the search item is found, the function returns its index in the array. Otherwise, it returns -1.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47865" y="661404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6CEA5B-3D9B-45B2-99E5-F737F05FF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3080"/>
            <a:ext cx="10058400" cy="619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677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3. Sorting Algorithms (</a:t>
            </a:r>
            <a:r>
              <a:rPr lang="en-US" dirty="0" err="1"/>
              <a:t>bubble_sort</a:t>
            </a:r>
            <a:r>
              <a:rPr lang="en-US" dirty="0"/>
              <a:t>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1362074"/>
            <a:ext cx="9245600" cy="525462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Bubble Sort</a:t>
            </a:r>
            <a:r>
              <a:rPr lang="en-US" dirty="0"/>
              <a:t>: 1) compare items next to each other and swap them if needed; </a:t>
            </a:r>
          </a:p>
          <a:p>
            <a:pPr marL="0" indent="0">
              <a:buNone/>
            </a:pPr>
            <a:r>
              <a:rPr lang="en-US" dirty="0"/>
              <a:t>		        2) repeat this process until the entire array is sorted.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647865" y="661404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CDDE1B-457A-5548-B2E6-B6BC657E8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2359256"/>
            <a:ext cx="916551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3. Sorting Algorithms (</a:t>
            </a:r>
            <a:r>
              <a:rPr lang="en-US" dirty="0" err="1"/>
              <a:t>bubble_sort</a:t>
            </a:r>
            <a:r>
              <a:rPr lang="en-US" dirty="0"/>
              <a:t> </a:t>
            </a:r>
            <a:r>
              <a:rPr lang="en-US" dirty="0">
                <a:solidFill>
                  <a:srgbClr val="38668F"/>
                </a:solidFill>
              </a:rPr>
              <a:t>animation</a:t>
            </a:r>
            <a:r>
              <a:rPr lang="en-US" dirty="0"/>
              <a:t>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1362075"/>
            <a:ext cx="9245600" cy="128876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Bubble Sort</a:t>
            </a:r>
            <a:r>
              <a:rPr lang="en-US" dirty="0"/>
              <a:t>: 1) compare items next to each other and swap them if needed; </a:t>
            </a:r>
          </a:p>
          <a:p>
            <a:pPr marL="0" indent="0">
              <a:buNone/>
            </a:pPr>
            <a:r>
              <a:rPr lang="en-US" dirty="0"/>
              <a:t>		        2) repeat this process until the entire array is sorted.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647865" y="661404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9BD507D6-C707-4F50-B624-94A38D538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450" y="3028950"/>
            <a:ext cx="2857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68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44500" y="314321"/>
            <a:ext cx="9245600" cy="742950"/>
          </a:xfrm>
        </p:spPr>
        <p:txBody>
          <a:bodyPr/>
          <a:lstStyle/>
          <a:p>
            <a:r>
              <a:rPr lang="en-US" sz="2400" b="0" dirty="0"/>
              <a:t>Exercise: implement a function that interchanges two rows of a 5x5 matrix. The functions takes three arguments: pointer to the matrix, row number x and row number y.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1496290"/>
            <a:ext cx="9245600" cy="509270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latin typeface="Courier" pitchFamily="2" charset="0"/>
              </a:rPr>
              <a:t>#define SIZE 5</a:t>
            </a:r>
          </a:p>
          <a:p>
            <a:pPr marL="0" indent="0">
              <a:buNone/>
            </a:pPr>
            <a:r>
              <a:rPr lang="en-US" sz="2000" b="1" dirty="0">
                <a:latin typeface="Courier" pitchFamily="2" charset="0"/>
              </a:rPr>
              <a:t>void </a:t>
            </a:r>
            <a:r>
              <a:rPr lang="en-US" sz="2000" b="1" dirty="0" err="1">
                <a:latin typeface="Courier" pitchFamily="2" charset="0"/>
              </a:rPr>
              <a:t>row_interchange</a:t>
            </a:r>
            <a:r>
              <a:rPr lang="en-US" sz="2000" b="1" dirty="0">
                <a:latin typeface="Courier" pitchFamily="2" charset="0"/>
              </a:rPr>
              <a:t>(</a:t>
            </a:r>
            <a:r>
              <a:rPr lang="en-US" sz="2000" b="1" dirty="0" err="1">
                <a:latin typeface="Courier" pitchFamily="2" charset="0"/>
              </a:rPr>
              <a:t>int</a:t>
            </a:r>
            <a:r>
              <a:rPr lang="en-US" sz="2000" b="1" dirty="0">
                <a:latin typeface="Courier" pitchFamily="2" charset="0"/>
              </a:rPr>
              <a:t> matrix[SIZE][SIZE], </a:t>
            </a:r>
            <a:r>
              <a:rPr lang="en-US" sz="2000" b="1" dirty="0" err="1">
                <a:latin typeface="Courier" pitchFamily="2" charset="0"/>
              </a:rPr>
              <a:t>int</a:t>
            </a:r>
            <a:r>
              <a:rPr lang="en-US" sz="2000" b="1" dirty="0">
                <a:latin typeface="Courier" pitchFamily="2" charset="0"/>
              </a:rPr>
              <a:t> x, </a:t>
            </a:r>
            <a:r>
              <a:rPr lang="en-US" sz="2000" b="1" dirty="0" err="1">
                <a:latin typeface="Courier" pitchFamily="2" charset="0"/>
              </a:rPr>
              <a:t>int</a:t>
            </a:r>
            <a:r>
              <a:rPr lang="en-US" sz="2000" b="1" dirty="0">
                <a:latin typeface="Courier" pitchFamily="2" charset="0"/>
              </a:rPr>
              <a:t> y){</a:t>
            </a:r>
          </a:p>
          <a:p>
            <a:pPr marL="0" indent="0">
              <a:buNone/>
            </a:pPr>
            <a:endParaRPr lang="en-US" sz="2000" b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" pitchFamily="2" charset="0"/>
              </a:rPr>
              <a:t>}</a:t>
            </a:r>
          </a:p>
          <a:p>
            <a:pPr marL="0" indent="0">
              <a:buNone/>
            </a:pPr>
            <a:endParaRPr lang="en-US" sz="2000" b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FF0000"/>
                </a:solidFill>
                <a:latin typeface="Courier" pitchFamily="2" charset="0"/>
              </a:rPr>
              <a:t>Note:</a:t>
            </a:r>
          </a:p>
          <a:p>
            <a:pPr lvl="1"/>
            <a:r>
              <a:rPr lang="en-US" sz="2400" dirty="0"/>
              <a:t>2D arrays</a:t>
            </a:r>
          </a:p>
          <a:p>
            <a:pPr lvl="2"/>
            <a:r>
              <a:rPr lang="en-US" sz="2400" dirty="0"/>
              <a:t>&lt;type&gt; &lt;name&gt; [&lt;dim1&gt;][&lt;dim2&gt;];</a:t>
            </a:r>
          </a:p>
          <a:p>
            <a:pPr lvl="2"/>
            <a:r>
              <a:rPr lang="en-US" sz="2400" dirty="0"/>
              <a:t>e.g., int matrix[5][5];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endParaRPr lang="en-US" dirty="0"/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dirty="0"/>
              <a:t>*multi-dimensional array is stored in </a:t>
            </a:r>
            <a:r>
              <a:rPr lang="en-US" dirty="0">
                <a:solidFill>
                  <a:srgbClr val="FF0000"/>
                </a:solidFill>
              </a:rPr>
              <a:t>row-major</a:t>
            </a:r>
            <a:r>
              <a:rPr lang="en-US" dirty="0"/>
              <a:t> order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dirty="0"/>
              <a:t>        linear index =  row x (width of row) + col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dirty="0"/>
              <a:t>                          (i.e.  matrix[3][2] = 3*5+2 = 17)</a:t>
            </a:r>
          </a:p>
          <a:p>
            <a:pPr marL="0" indent="0">
              <a:buNone/>
            </a:pPr>
            <a:endParaRPr lang="en-US" sz="2000" b="1" dirty="0">
              <a:latin typeface="Courier" pitchFamily="2" charset="0"/>
            </a:endParaRPr>
          </a:p>
          <a:p>
            <a:pPr marL="0" indent="0">
              <a:buNone/>
            </a:pPr>
            <a:endParaRPr lang="en-US" sz="2000" b="1" dirty="0">
              <a:latin typeface="Courier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0D172E-8AA0-DD43-AECD-2AD854667A77}"/>
              </a:ext>
            </a:extLst>
          </p:cNvPr>
          <p:cNvSpPr txBox="1"/>
          <p:nvPr/>
        </p:nvSpPr>
        <p:spPr>
          <a:xfrm>
            <a:off x="9647865" y="6614042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66916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E42D4398-F5FD-46D1-8209-5BBACEDB29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rot="5400000">
            <a:off x="-2571719" y="3083633"/>
            <a:ext cx="6356034" cy="463033"/>
          </a:xfrm>
        </p:spPr>
        <p:txBody>
          <a:bodyPr/>
          <a:lstStyle/>
          <a:p>
            <a:r>
              <a:rPr lang="en-US" sz="2000" dirty="0"/>
              <a:t>Exercise: implement a function that performs bubble sort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3E09D8-4718-47E8-8F3C-19BB0C129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97" y="0"/>
            <a:ext cx="8382704" cy="7772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D312B1-31F1-4DBF-B73A-D5584F40B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018" y="6194068"/>
            <a:ext cx="3805382" cy="157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8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4. Sorting Algorithms (Insertion Sort </a:t>
            </a:r>
            <a:r>
              <a:rPr lang="en-US" dirty="0">
                <a:solidFill>
                  <a:srgbClr val="38668F"/>
                </a:solidFill>
              </a:rPr>
              <a:t>animation</a:t>
            </a:r>
            <a:r>
              <a:rPr lang="en-US" dirty="0"/>
              <a:t>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1362075"/>
            <a:ext cx="9245600" cy="128876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Bubble Sort</a:t>
            </a:r>
            <a:r>
              <a:rPr lang="en-US" dirty="0"/>
              <a:t>: 1) compare pairs to the left and swap them if needed; </a:t>
            </a:r>
          </a:p>
          <a:p>
            <a:pPr marL="0" indent="0">
              <a:buNone/>
            </a:pPr>
            <a:r>
              <a:rPr lang="en-US" dirty="0"/>
              <a:t>		        2) repeat this process until the entire array is sorted.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647865" y="661404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pic>
        <p:nvPicPr>
          <p:cNvPr id="5" name="insertionsort">
            <a:hlinkClick r:id="" action="ppaction://media"/>
            <a:extLst>
              <a:ext uri="{FF2B5EF4-FFF2-40B4-BE49-F238E27FC236}">
                <a16:creationId xmlns:a16="http://schemas.microsoft.com/office/drawing/2014/main" id="{DAC203AA-6275-4BE4-9A56-462796775B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15309" y="2935288"/>
            <a:ext cx="4876800" cy="271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6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5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 rot="5400000">
            <a:off x="-2856637" y="2856638"/>
            <a:ext cx="6456223" cy="742950"/>
          </a:xfrm>
        </p:spPr>
        <p:txBody>
          <a:bodyPr/>
          <a:lstStyle/>
          <a:p>
            <a:r>
              <a:rPr lang="en-US" sz="2000" dirty="0"/>
              <a:t>Exercise: implement a function that performs insertion sort</a:t>
            </a:r>
          </a:p>
          <a:p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9647865" y="6614042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D1AC9F-685F-4FB1-8C9F-DB3C5D1ED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00" y="74035"/>
            <a:ext cx="7105650" cy="6848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CEF08B-5F48-433D-BFB0-14EB452E1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855" y="5960593"/>
            <a:ext cx="4698181" cy="181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2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3BAA7C-7A21-BA49-A8C4-5D78AB0F67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2265" y="471055"/>
            <a:ext cx="9245600" cy="1865746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Merge_Insertion</a:t>
            </a:r>
            <a:r>
              <a:rPr lang="en-US" b="1" dirty="0"/>
              <a:t> Sort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			1) remove item from array, insert it at the proper location in the 			     sorted part by shifting other items;</a:t>
            </a:r>
          </a:p>
          <a:p>
            <a:pPr marL="0" indent="0">
              <a:buNone/>
            </a:pPr>
            <a:r>
              <a:rPr lang="en-US" dirty="0"/>
              <a:t>			2) repeat this process until the end of array is reach.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165C2-328A-6140-A982-69DD05AC7AAE}"/>
              </a:ext>
            </a:extLst>
          </p:cNvPr>
          <p:cNvSpPr txBox="1"/>
          <p:nvPr/>
        </p:nvSpPr>
        <p:spPr>
          <a:xfrm>
            <a:off x="9647865" y="6614042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73CC48D7-7321-4052-903C-EAC1343F7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86" y="2068367"/>
            <a:ext cx="6919769" cy="415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13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 rot="5400000">
            <a:off x="-2856637" y="2856638"/>
            <a:ext cx="6456223" cy="742950"/>
          </a:xfrm>
        </p:spPr>
        <p:txBody>
          <a:bodyPr/>
          <a:lstStyle/>
          <a:p>
            <a:r>
              <a:rPr lang="en-US" sz="2000" dirty="0"/>
              <a:t>Exercise: implement a function that performs insertion sort</a:t>
            </a:r>
          </a:p>
          <a:p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9647865" y="6614042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C5964B-6DF8-4F8A-9E8D-8938E8C84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796" y="1"/>
            <a:ext cx="7124700" cy="7191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CEF08B-5F48-433D-BFB0-14EB452E1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127" y="6281797"/>
            <a:ext cx="3866909" cy="149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695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267062-F618-448C-86C3-DF4E1B5F9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53550" cy="7696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BF85C5-63D1-4116-BA5E-60759CFF4E63}"/>
              </a:ext>
            </a:extLst>
          </p:cNvPr>
          <p:cNvSpPr/>
          <p:nvPr/>
        </p:nvSpPr>
        <p:spPr>
          <a:xfrm>
            <a:off x="692727" y="868218"/>
            <a:ext cx="8054109" cy="286327"/>
          </a:xfrm>
          <a:prstGeom prst="rect">
            <a:avLst/>
          </a:prstGeom>
          <a:gradFill>
            <a:gsLst>
              <a:gs pos="59000">
                <a:schemeClr val="bg2"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980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66D1A1-7068-4498-97E4-E65D7973FC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3417455" cy="581891"/>
          </a:xfrm>
        </p:spPr>
        <p:txBody>
          <a:bodyPr/>
          <a:lstStyle/>
          <a:p>
            <a:r>
              <a:rPr lang="en-US" sz="1800" dirty="0"/>
              <a:t>main Function (continue..)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BD45E9-23DD-48DF-8F56-551255888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6502"/>
            <a:ext cx="8162925" cy="28384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76763D-22C3-42F2-A88F-C9D39AB09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70452"/>
            <a:ext cx="10058400" cy="320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29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37E7ED-D9D4-40CB-9E31-1F98B7E581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94"/>
          <a:stretch/>
        </p:blipFill>
        <p:spPr>
          <a:xfrm>
            <a:off x="526473" y="736455"/>
            <a:ext cx="8050068" cy="31432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072E1C-1C24-4184-87A8-69176A1E78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6400" y="247650"/>
            <a:ext cx="9245600" cy="361950"/>
          </a:xfrm>
        </p:spPr>
        <p:txBody>
          <a:bodyPr/>
          <a:lstStyle/>
          <a:p>
            <a:r>
              <a:rPr lang="en-US" sz="1800" dirty="0"/>
              <a:t>Function without pointer argument: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250CAF-B305-4E79-A5AC-513C89C59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7641"/>
            <a:ext cx="10058400" cy="387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61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Pointers &amp; Array Recap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1481695"/>
            <a:ext cx="9245600" cy="4826000"/>
          </a:xfrm>
        </p:spPr>
        <p:txBody>
          <a:bodyPr/>
          <a:lstStyle/>
          <a:p>
            <a:r>
              <a:rPr lang="en-US" dirty="0"/>
              <a:t>Reverse an integer array: void </a:t>
            </a:r>
            <a:r>
              <a:rPr lang="en-US" dirty="0" err="1"/>
              <a:t>array_reverse</a:t>
            </a:r>
            <a:r>
              <a:rPr lang="en-US" dirty="0"/>
              <a:t>(int array[], int size);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Index:	 0	   1	     2	      3   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Index:	 0	   1	     2	      3       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47865" y="661404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C615EBB-D238-8B49-9F02-D704954CD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770555"/>
              </p:ext>
            </p:extLst>
          </p:nvPr>
        </p:nvGraphicFramePr>
        <p:xfrm>
          <a:off x="1442027" y="2080490"/>
          <a:ext cx="2405148" cy="51030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1287">
                  <a:extLst>
                    <a:ext uri="{9D8B030D-6E8A-4147-A177-3AD203B41FA5}">
                      <a16:colId xmlns:a16="http://schemas.microsoft.com/office/drawing/2014/main" val="2283151840"/>
                    </a:ext>
                  </a:extLst>
                </a:gridCol>
                <a:gridCol w="601287">
                  <a:extLst>
                    <a:ext uri="{9D8B030D-6E8A-4147-A177-3AD203B41FA5}">
                      <a16:colId xmlns:a16="http://schemas.microsoft.com/office/drawing/2014/main" val="365104742"/>
                    </a:ext>
                  </a:extLst>
                </a:gridCol>
                <a:gridCol w="601287">
                  <a:extLst>
                    <a:ext uri="{9D8B030D-6E8A-4147-A177-3AD203B41FA5}">
                      <a16:colId xmlns:a16="http://schemas.microsoft.com/office/drawing/2014/main" val="2000798351"/>
                    </a:ext>
                  </a:extLst>
                </a:gridCol>
                <a:gridCol w="601287">
                  <a:extLst>
                    <a:ext uri="{9D8B030D-6E8A-4147-A177-3AD203B41FA5}">
                      <a16:colId xmlns:a16="http://schemas.microsoft.com/office/drawing/2014/main" val="4030735998"/>
                    </a:ext>
                  </a:extLst>
                </a:gridCol>
              </a:tblGrid>
              <a:tr h="5103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5293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8C56ECC-1CAE-0042-98E7-06905B15C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192902"/>
              </p:ext>
            </p:extLst>
          </p:nvPr>
        </p:nvGraphicFramePr>
        <p:xfrm>
          <a:off x="1442026" y="4085568"/>
          <a:ext cx="3006435" cy="51030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1287">
                  <a:extLst>
                    <a:ext uri="{9D8B030D-6E8A-4147-A177-3AD203B41FA5}">
                      <a16:colId xmlns:a16="http://schemas.microsoft.com/office/drawing/2014/main" val="2283151840"/>
                    </a:ext>
                  </a:extLst>
                </a:gridCol>
                <a:gridCol w="601287">
                  <a:extLst>
                    <a:ext uri="{9D8B030D-6E8A-4147-A177-3AD203B41FA5}">
                      <a16:colId xmlns:a16="http://schemas.microsoft.com/office/drawing/2014/main" val="365104742"/>
                    </a:ext>
                  </a:extLst>
                </a:gridCol>
                <a:gridCol w="601287">
                  <a:extLst>
                    <a:ext uri="{9D8B030D-6E8A-4147-A177-3AD203B41FA5}">
                      <a16:colId xmlns:a16="http://schemas.microsoft.com/office/drawing/2014/main" val="2000798351"/>
                    </a:ext>
                  </a:extLst>
                </a:gridCol>
                <a:gridCol w="601287">
                  <a:extLst>
                    <a:ext uri="{9D8B030D-6E8A-4147-A177-3AD203B41FA5}">
                      <a16:colId xmlns:a16="http://schemas.microsoft.com/office/drawing/2014/main" val="4030735998"/>
                    </a:ext>
                  </a:extLst>
                </a:gridCol>
                <a:gridCol w="601287">
                  <a:extLst>
                    <a:ext uri="{9D8B030D-6E8A-4147-A177-3AD203B41FA5}">
                      <a16:colId xmlns:a16="http://schemas.microsoft.com/office/drawing/2014/main" val="2617314346"/>
                    </a:ext>
                  </a:extLst>
                </a:gridCol>
              </a:tblGrid>
              <a:tr h="5103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52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2498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D24A92-EF90-40B6-BF66-EE4757079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50" y="0"/>
            <a:ext cx="76387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24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BF803B-C0F1-4FBA-9562-CFD80BDFB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545" y="1050347"/>
            <a:ext cx="6553200" cy="4895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A1290F-345F-4A5E-A011-04B16F35319B}"/>
              </a:ext>
            </a:extLst>
          </p:cNvPr>
          <p:cNvSpPr txBox="1"/>
          <p:nvPr/>
        </p:nvSpPr>
        <p:spPr>
          <a:xfrm>
            <a:off x="249382" y="6567055"/>
            <a:ext cx="9642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How about reversing a string of unknown size? See the Text, page 445 (code on </a:t>
            </a:r>
            <a:r>
              <a:rPr lang="en-US" b="1" dirty="0" err="1">
                <a:solidFill>
                  <a:srgbClr val="002060"/>
                </a:solidFill>
              </a:rPr>
              <a:t>github</a:t>
            </a:r>
            <a:r>
              <a:rPr lang="en-US" b="1" dirty="0">
                <a:solidFill>
                  <a:srgbClr val="00206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5184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Multi-dimensional Arrays Recap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int</a:t>
            </a:r>
            <a:r>
              <a:rPr lang="en-US" dirty="0"/>
              <a:t> a [2][3];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memory				index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 multi-dimensional array is stored in </a:t>
            </a:r>
            <a:r>
              <a:rPr lang="en-US" b="1" dirty="0">
                <a:solidFill>
                  <a:srgbClr val="C00000"/>
                </a:solidFill>
              </a:rPr>
              <a:t>row-major</a:t>
            </a:r>
            <a:r>
              <a:rPr lang="en-US" dirty="0"/>
              <a:t> order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2463800" y="1397000"/>
          <a:ext cx="6705600" cy="1188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Column 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Column 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Column 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Row 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a[0][0]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a[0][1]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a[0][2]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Row 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a[1][0]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a[1][1]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a[1][2]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3035300" y="3225800"/>
          <a:ext cx="1676400" cy="3169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a[0][0]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a[0][1]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a[0][2]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a[1][0]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a[1][1]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a[1][2]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647865" y="661404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F8DED6-E20B-A04C-B1EF-A41878012C4A}"/>
              </a:ext>
            </a:extLst>
          </p:cNvPr>
          <p:cNvSpPr txBox="1"/>
          <p:nvPr/>
        </p:nvSpPr>
        <p:spPr>
          <a:xfrm>
            <a:off x="5278582" y="360217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D534E2-C057-DA4B-947C-2F166B0685E1}"/>
              </a:ext>
            </a:extLst>
          </p:cNvPr>
          <p:cNvSpPr txBox="1"/>
          <p:nvPr/>
        </p:nvSpPr>
        <p:spPr>
          <a:xfrm>
            <a:off x="5294884" y="400364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6C6606-1204-E64C-BAA3-A24D70A03DC8}"/>
              </a:ext>
            </a:extLst>
          </p:cNvPr>
          <p:cNvSpPr txBox="1"/>
          <p:nvPr/>
        </p:nvSpPr>
        <p:spPr>
          <a:xfrm>
            <a:off x="5294884" y="439598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CBB06B-D3B7-FA4E-9E17-34B18EA92707}"/>
              </a:ext>
            </a:extLst>
          </p:cNvPr>
          <p:cNvSpPr txBox="1"/>
          <p:nvPr/>
        </p:nvSpPr>
        <p:spPr>
          <a:xfrm>
            <a:off x="5294884" y="479477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32DF9C-C3C8-F04E-BEBF-FD155D14B688}"/>
              </a:ext>
            </a:extLst>
          </p:cNvPr>
          <p:cNvSpPr txBox="1"/>
          <p:nvPr/>
        </p:nvSpPr>
        <p:spPr>
          <a:xfrm>
            <a:off x="5292516" y="522015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C1F0F9-70D8-3049-ACFD-1D6E8C23C806}"/>
              </a:ext>
            </a:extLst>
          </p:cNvPr>
          <p:cNvSpPr txBox="1"/>
          <p:nvPr/>
        </p:nvSpPr>
        <p:spPr>
          <a:xfrm>
            <a:off x="5292516" y="561250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9600393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econdary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20374</TotalTime>
  <Words>719</Words>
  <Application>Microsoft Office PowerPoint</Application>
  <PresentationFormat>Custom</PresentationFormat>
  <Paragraphs>222</Paragraphs>
  <Slides>24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Arial Narrow</vt:lpstr>
      <vt:lpstr>Calibri</vt:lpstr>
      <vt:lpstr>Courier</vt:lpstr>
      <vt:lpstr>Droid Sans</vt:lpstr>
      <vt:lpstr>Droid Sans Pro</vt:lpstr>
      <vt:lpstr>OfficinaSansITCStd Book</vt:lpstr>
      <vt:lpstr>Wingdings</vt:lpstr>
      <vt:lpstr>Cover Slide</vt:lpstr>
      <vt:lpstr>Secondary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WINTERAVEN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Debby Winter</dc:creator>
  <cp:lastModifiedBy>Ujjal Bhowmik</cp:lastModifiedBy>
  <cp:revision>1382</cp:revision>
  <cp:lastPrinted>2018-03-01T12:18:12Z</cp:lastPrinted>
  <dcterms:created xsi:type="dcterms:W3CDTF">2014-02-04T22:50:07Z</dcterms:created>
  <dcterms:modified xsi:type="dcterms:W3CDTF">2019-03-05T12:41:33Z</dcterms:modified>
</cp:coreProperties>
</file>